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EEC3C"/>
    <a:srgbClr val="9EFF29"/>
    <a:srgbClr val="A4660C"/>
    <a:srgbClr val="952F69"/>
    <a:srgbClr val="FF856D"/>
    <a:srgbClr val="FF2549"/>
    <a:srgbClr val="003635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9" autoAdjust="0"/>
  </p:normalViewPr>
  <p:slideViewPr>
    <p:cSldViewPr snapToGrid="0">
      <p:cViewPr varScale="1">
        <p:scale>
          <a:sx n="131" d="100"/>
          <a:sy n="131" d="100"/>
        </p:scale>
        <p:origin x="9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7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3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914" y="3265317"/>
            <a:ext cx="5966086" cy="1149286"/>
          </a:xfrm>
        </p:spPr>
        <p:txBody>
          <a:bodyPr>
            <a:normAutofit/>
          </a:bodyPr>
          <a:lstStyle/>
          <a:p>
            <a:r>
              <a:rPr lang="kk-KZ" sz="2300" dirty="0">
                <a:solidFill>
                  <a:srgbClr val="FFC000"/>
                </a:solidFill>
              </a:rPr>
              <a:t>Лекция </a:t>
            </a:r>
            <a:r>
              <a:rPr lang="ru-RU" sz="2300" dirty="0">
                <a:solidFill>
                  <a:srgbClr val="FFC000"/>
                </a:solidFill>
              </a:rPr>
              <a:t>12 Анализ безопасности сетевых соединений в ОС </a:t>
            </a:r>
            <a:r>
              <a:rPr lang="en-US" sz="2300" dirty="0">
                <a:solidFill>
                  <a:srgbClr val="FFC000"/>
                </a:solidFill>
              </a:rPr>
              <a:t>Linux</a:t>
            </a:r>
            <a:br>
              <a:rPr lang="en-US" sz="2300" dirty="0">
                <a:solidFill>
                  <a:srgbClr val="FFC000"/>
                </a:solidFill>
              </a:rPr>
            </a:br>
            <a:r>
              <a:rPr lang="kk-KZ" sz="2300" dirty="0">
                <a:solidFill>
                  <a:srgbClr val="FFC000"/>
                </a:solidFill>
              </a:rPr>
              <a:t>Старший преподаватель: Карюкин В</a:t>
            </a:r>
            <a:r>
              <a:rPr lang="ru-RU" sz="2300" dirty="0">
                <a:solidFill>
                  <a:srgbClr val="FFC000"/>
                </a:solidFill>
              </a:rPr>
              <a:t>.И.</a:t>
            </a:r>
            <a:endParaRPr lang="en-US" sz="2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97D3A-6AD5-4075-9458-F4DDAADC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Сканирование </a:t>
            </a:r>
            <a:r>
              <a:rPr lang="en-US" dirty="0">
                <a:solidFill>
                  <a:srgbClr val="FFC000"/>
                </a:solidFill>
              </a:rPr>
              <a:t>TCP Connect</a:t>
            </a:r>
            <a:endParaRPr lang="LID4096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C2548C-3FB5-4E0C-8AED-A7A74B37A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21" y="1308622"/>
            <a:ext cx="6328247" cy="3640040"/>
          </a:xfrm>
        </p:spPr>
      </p:pic>
    </p:spTree>
    <p:extLst>
      <p:ext uri="{BB962C8B-B14F-4D97-AF65-F5344CB8AC3E}">
        <p14:creationId xmlns:p14="http://schemas.microsoft.com/office/powerpoint/2010/main" val="88445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A7490-3531-4BBE-B62B-B525AC76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Сканирование </a:t>
            </a:r>
            <a:r>
              <a:rPr lang="en-US" dirty="0">
                <a:solidFill>
                  <a:srgbClr val="FFC000"/>
                </a:solidFill>
              </a:rPr>
              <a:t>TCP SYN (-</a:t>
            </a:r>
            <a:r>
              <a:rPr lang="en-US" dirty="0" err="1">
                <a:solidFill>
                  <a:srgbClr val="FFC000"/>
                </a:solidFill>
              </a:rPr>
              <a:t>sS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5B1F2-8ACF-4962-8903-4840A79A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2" y="1275734"/>
            <a:ext cx="8466975" cy="36729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Сканирование SYN часто называют «полуоткрытым» или «скрытым» сканированием. SYN-сканирование работает так же, как сканирование TCP Connect с закрытыми и отфильтрованными портами, т.е. получает первый пакет для закрытого порта и не отвечает для отфильтрованных портов. Единственное различие заключается в том, как они обрабатывают открытые порты. SYN </a:t>
            </a:r>
            <a:r>
              <a:rPr lang="ru-RU" dirty="0" err="1"/>
              <a:t>scan</a:t>
            </a:r>
            <a:r>
              <a:rPr lang="ru-RU" dirty="0"/>
              <a:t> отправляет ответный пакет на сервер с установленным флагом сброса (но не ACK, который обычно используется по умолчанию при фактическом трехстороннем квитировании) после получения SYN / ACK от целевого сервера. Это делается для того, чтобы сервер не мог постоянно отправлять запросы на установление соединения и тем самым сократить время сканирования.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8086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7CBA7-B29D-4FF7-9D93-B470847E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Сканирование </a:t>
            </a:r>
            <a:r>
              <a:rPr lang="en-US" dirty="0">
                <a:solidFill>
                  <a:srgbClr val="FFC000"/>
                </a:solidFill>
              </a:rPr>
              <a:t>TCP SYN (-</a:t>
            </a:r>
            <a:r>
              <a:rPr lang="en-US" dirty="0" err="1">
                <a:solidFill>
                  <a:srgbClr val="FFC000"/>
                </a:solidFill>
              </a:rPr>
              <a:t>sS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D3C95-49B5-4647-BE22-47524656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377335"/>
            <a:ext cx="8246070" cy="32621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Этот тип сканирования называется скрытым сканированием из-за следующих преимуществ: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Быстрее, потому что для этого не нужно выполнять полное трехстороннее рукопожатие.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Некоторые приложения часто регистрируют только те соединения, которые полностью установлены. Таким образом, приложения, прослушивающие открытые порты, не регистрируют эти соединения, что делает SYN </a:t>
            </a:r>
            <a:r>
              <a:rPr lang="ru-RU" dirty="0" err="1"/>
              <a:t>scan</a:t>
            </a:r>
            <a:r>
              <a:rPr lang="ru-RU" dirty="0"/>
              <a:t> «скрытым».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6664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16339-6AFC-4567-BA75-EB38BD1E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74" y="116684"/>
            <a:ext cx="8246070" cy="763526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Сканирование </a:t>
            </a:r>
            <a:r>
              <a:rPr lang="en-US" dirty="0">
                <a:solidFill>
                  <a:srgbClr val="FFC000"/>
                </a:solidFill>
              </a:rPr>
              <a:t>TCP SYN (-</a:t>
            </a:r>
            <a:r>
              <a:rPr lang="en-US" dirty="0" err="1">
                <a:solidFill>
                  <a:srgbClr val="FFC000"/>
                </a:solidFill>
              </a:rPr>
              <a:t>sS</a:t>
            </a:r>
            <a:r>
              <a:rPr lang="en-US" dirty="0">
                <a:solidFill>
                  <a:srgbClr val="FFC000"/>
                </a:solidFill>
              </a:rPr>
              <a:t>)</a:t>
            </a:r>
            <a:endParaRPr lang="LID4096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899879-A3D4-4B2F-ADFB-074604F0B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56" y="1073528"/>
            <a:ext cx="6998214" cy="3953288"/>
          </a:xfrm>
        </p:spPr>
      </p:pic>
    </p:spTree>
    <p:extLst>
      <p:ext uri="{BB962C8B-B14F-4D97-AF65-F5344CB8AC3E}">
        <p14:creationId xmlns:p14="http://schemas.microsoft.com/office/powerpoint/2010/main" val="271000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DD175-9CA8-4E0C-967E-0A6C5E25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36" y="101054"/>
            <a:ext cx="8246070" cy="763526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UDP-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(-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ID4096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4F7B2-9198-4F7B-8D96-CAB64FE0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UDP в отличие от TCP не выполняет квитирование для установления соединения перед отправкой пакетов данных на целевой порт, а скорее отправляет пакеты в надежде, что пакеты будут получены целевым портом. Вот почему UDP-соединения часто называют “без состояния”. Этот тип соединения более эффективен, когда скорость превосходит качество, например, при совместном использовании видео. Поскольку от целевого порта не будет подтверждения о том, получил ли он пакет, сканирование UDP становится более сложным и намного медленнее.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3539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DACDA-98E3-4F51-A410-209258FC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90" y="98834"/>
            <a:ext cx="8246070" cy="763526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UDP-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(-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ID4096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7EE91-C50C-4E36-98DD-80460544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20" y="1400781"/>
            <a:ext cx="8246070" cy="326212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Когда после отправки UDP-пакета нет ответа от целевого порта, это часто означает, что порт либо «открыт», либо работает за брандмауэром, т.е. «фильтруется», и в этом случае сервер просто отбросит пакет без ответа.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UDP-сканирование может эффективно идентифицировать закрытые порты, поскольку целевой UDP-порт отвечает ICMP-пакетом с сообщением о том, что порт недоступен.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4131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7461E-2B19-4E6C-83D3-E7CAAF20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UDP-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(-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ID4096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47A5EA-7DBB-493F-884A-F38ADD660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61" y="958364"/>
            <a:ext cx="6098740" cy="4176916"/>
          </a:xfrm>
        </p:spPr>
      </p:pic>
    </p:spTree>
    <p:extLst>
      <p:ext uri="{BB962C8B-B14F-4D97-AF65-F5344CB8AC3E}">
        <p14:creationId xmlns:p14="http://schemas.microsoft.com/office/powerpoint/2010/main" val="238947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9E608-2BD1-44C3-9D6F-583F7BF8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376" y="85421"/>
            <a:ext cx="5333537" cy="80553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Metasploit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83446-4B0A-4EDF-8F10-5AC485CB8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361704"/>
            <a:ext cx="8246070" cy="326212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Metasploit</a:t>
            </a:r>
            <a:r>
              <a:rPr lang="ru-RU" dirty="0"/>
              <a:t> – это мощный фреймворк для проведения тестов на проникновение и разработки эксплойтов, доступный как в бесплатной (</a:t>
            </a:r>
            <a:r>
              <a:rPr lang="ru-RU" dirty="0" err="1"/>
              <a:t>Metasploit</a:t>
            </a:r>
            <a:r>
              <a:rPr lang="ru-RU" dirty="0"/>
              <a:t> Framework), так и в коммерческой (</a:t>
            </a:r>
            <a:r>
              <a:rPr lang="ru-RU" dirty="0" err="1"/>
              <a:t>Metasploit</a:t>
            </a:r>
            <a:r>
              <a:rPr lang="ru-RU" dirty="0"/>
              <a:t> Pro) версиях. Он предоставляет инструменты для исследования уязвимостей в сетях, приложениях и операционных системах, а также для разработки и исполнения кода, эксплуатирующего эти уязвимости.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8101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D6747-DDB1-469D-8524-2F781199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723" y="0"/>
            <a:ext cx="5396060" cy="9456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Metasploit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38653-6DB0-47A9-BAA4-EF173EC5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416410"/>
            <a:ext cx="8444943" cy="34603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Основные характеристики </a:t>
            </a:r>
            <a:r>
              <a:rPr lang="ru-RU" b="1" dirty="0" err="1"/>
              <a:t>Metasploit</a:t>
            </a:r>
            <a:r>
              <a:rPr lang="ru-RU" b="1" dirty="0"/>
              <a:t>: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Модульная структура:</a:t>
            </a:r>
            <a:r>
              <a:rPr lang="ru-RU" dirty="0"/>
              <a:t> </a:t>
            </a:r>
            <a:r>
              <a:rPr lang="ru-RU" dirty="0" err="1"/>
              <a:t>Metasploit</a:t>
            </a:r>
            <a:r>
              <a:rPr lang="ru-RU" dirty="0"/>
              <a:t> состоит из множества модулей, включая эксплойты, </a:t>
            </a:r>
            <a:r>
              <a:rPr lang="ru-RU" dirty="0" err="1"/>
              <a:t>пейлоады</a:t>
            </a:r>
            <a:r>
              <a:rPr lang="ru-RU" dirty="0"/>
              <a:t> (</a:t>
            </a:r>
            <a:r>
              <a:rPr lang="ru-RU" dirty="0" err="1"/>
              <a:t>payloads</a:t>
            </a:r>
            <a:r>
              <a:rPr lang="ru-RU" dirty="0"/>
              <a:t>), вспомогательные модули (</a:t>
            </a:r>
            <a:r>
              <a:rPr lang="ru-RU" dirty="0" err="1"/>
              <a:t>auxiliary</a:t>
            </a:r>
            <a:r>
              <a:rPr lang="ru-RU" dirty="0"/>
              <a:t>) и </a:t>
            </a:r>
            <a:r>
              <a:rPr lang="ru-RU" dirty="0" err="1"/>
              <a:t>постэксплуатационные</a:t>
            </a:r>
            <a:r>
              <a:rPr lang="ru-RU" dirty="0"/>
              <a:t> модули (</a:t>
            </a:r>
            <a:r>
              <a:rPr lang="ru-RU" dirty="0" err="1"/>
              <a:t>post-exploitation</a:t>
            </a:r>
            <a:r>
              <a:rPr lang="ru-RU" dirty="0"/>
              <a:t>). Это позволяет гибко настраивать инструмент под различные задачи и сценарии.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База данных уязвимостей:</a:t>
            </a:r>
            <a:r>
              <a:rPr lang="ru-RU" dirty="0"/>
              <a:t> </a:t>
            </a:r>
            <a:r>
              <a:rPr lang="ru-RU" dirty="0" err="1"/>
              <a:t>Metasploit</a:t>
            </a:r>
            <a:r>
              <a:rPr lang="ru-RU" dirty="0"/>
              <a:t> содержит обширную базу данных известных уязвимостей и эксплойтов для их эксплуатации, что позволяет тестировщикам на проникновение быстро находить и использовать слабые места в целевых системах.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Интеграция с другими инструментами:</a:t>
            </a:r>
            <a:r>
              <a:rPr lang="ru-RU" dirty="0"/>
              <a:t> </a:t>
            </a:r>
            <a:r>
              <a:rPr lang="ru-RU" dirty="0" err="1"/>
              <a:t>Metasploit</a:t>
            </a:r>
            <a:r>
              <a:rPr lang="ru-RU" dirty="0"/>
              <a:t> может интегрироваться с другими инструментами безопасности, такими как </a:t>
            </a:r>
            <a:r>
              <a:rPr lang="ru-RU" dirty="0" err="1"/>
              <a:t>Nmap</a:t>
            </a:r>
            <a:r>
              <a:rPr lang="ru-RU" dirty="0"/>
              <a:t>, </a:t>
            </a:r>
            <a:r>
              <a:rPr lang="ru-RU" dirty="0" err="1"/>
              <a:t>Nessus</a:t>
            </a:r>
            <a:r>
              <a:rPr lang="ru-RU" dirty="0"/>
              <a:t> и другими, для автоматизации процесса тестирования на проникновение.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6667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EC56C-9F38-4F9A-8D5B-F55C23D9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091" y="194838"/>
            <a:ext cx="5411691" cy="69611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Metasploit</a:t>
            </a:r>
            <a:endParaRPr lang="LID4096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1C05098-DBD9-4884-A2FC-DAE30CDB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21" y="1377334"/>
            <a:ext cx="8412357" cy="367292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Генерация </a:t>
            </a:r>
            <a:r>
              <a:rPr lang="ru-RU" b="1" dirty="0" err="1"/>
              <a:t>пейлоадов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Metasploit</a:t>
            </a:r>
            <a:r>
              <a:rPr lang="ru-RU" dirty="0"/>
              <a:t> позволяет создавать различные </a:t>
            </a:r>
            <a:r>
              <a:rPr lang="ru-RU" dirty="0" err="1"/>
              <a:t>пейлоады</a:t>
            </a:r>
            <a:r>
              <a:rPr lang="ru-RU" dirty="0"/>
              <a:t>, включая обратные оболочки (</a:t>
            </a:r>
            <a:r>
              <a:rPr lang="ru-RU" dirty="0" err="1"/>
              <a:t>reverse</a:t>
            </a:r>
            <a:r>
              <a:rPr lang="ru-RU" dirty="0"/>
              <a:t> </a:t>
            </a:r>
            <a:r>
              <a:rPr lang="ru-RU" dirty="0" err="1"/>
              <a:t>shells</a:t>
            </a:r>
            <a:r>
              <a:rPr lang="ru-RU" dirty="0"/>
              <a:t>), </a:t>
            </a:r>
            <a:r>
              <a:rPr lang="ru-RU" dirty="0" err="1"/>
              <a:t>Meterpreter</a:t>
            </a:r>
            <a:r>
              <a:rPr lang="ru-RU" dirty="0"/>
              <a:t> (полнофункциональная интерактивная оболочка) и другие, для различных платформ и архитектур</a:t>
            </a:r>
          </a:p>
          <a:p>
            <a:r>
              <a:rPr lang="ru-RU" b="1" dirty="0" err="1"/>
              <a:t>Постэксплуатация</a:t>
            </a:r>
            <a:r>
              <a:rPr lang="ru-RU" b="1" dirty="0"/>
              <a:t>:</a:t>
            </a:r>
            <a:r>
              <a:rPr lang="ru-RU" dirty="0"/>
              <a:t> После успешного проникновения </a:t>
            </a:r>
            <a:r>
              <a:rPr lang="ru-RU" dirty="0" err="1"/>
              <a:t>Metasploit</a:t>
            </a:r>
            <a:r>
              <a:rPr lang="ru-RU" dirty="0"/>
              <a:t> предоставляет набор инструментов для сбора данных, повышения привилегий, управления сессиями и выполнения других действий в рамках </a:t>
            </a:r>
            <a:r>
              <a:rPr lang="ru-RU" dirty="0" err="1"/>
              <a:t>постэксплуатационной</a:t>
            </a:r>
            <a:r>
              <a:rPr lang="ru-RU" dirty="0"/>
              <a:t> фазы тестирования</a:t>
            </a:r>
          </a:p>
          <a:p>
            <a:r>
              <a:rPr lang="ru-RU" b="1" dirty="0"/>
              <a:t>Консоль и графический интерфейс:</a:t>
            </a:r>
            <a:r>
              <a:rPr lang="ru-RU" dirty="0"/>
              <a:t> </a:t>
            </a:r>
            <a:r>
              <a:rPr lang="ru-RU" dirty="0" err="1"/>
              <a:t>Metasploit</a:t>
            </a:r>
            <a:r>
              <a:rPr lang="ru-RU" dirty="0"/>
              <a:t> доступен как в виде командной консоли (</a:t>
            </a:r>
            <a:r>
              <a:rPr lang="ru-RU" dirty="0" err="1"/>
              <a:t>msfconsole</a:t>
            </a:r>
            <a:r>
              <a:rPr lang="ru-RU" dirty="0"/>
              <a:t>), так и с графическим интерфейсом пользователя (GUI) в версии </a:t>
            </a:r>
            <a:r>
              <a:rPr lang="ru-RU" dirty="0" err="1"/>
              <a:t>Metasploit</a:t>
            </a:r>
            <a:r>
              <a:rPr lang="ru-RU" dirty="0"/>
              <a:t> Pro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6866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498" y="59927"/>
            <a:ext cx="5921613" cy="764532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C000"/>
                </a:solidFill>
              </a:rPr>
              <a:t>Безопасность сетевых соединений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1341620"/>
            <a:ext cx="8866682" cy="37419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безопасности сетевых соединений в Linux включает в себя несколько ключевых аспектов: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трафика: 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инструментов, таких как tcpdump и Wireshark, для захвата и анализа сетевого трафика. Это помогает определить подозрительные активности, такие как необычные запросы или непривычный объем данных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логов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Просмотр логов системы и приложений, таких как /var/log/auth.log, /var/log/syslog и логи веб-серверов, может помочь выявить попытки несанкционированного доступа, ошибки конфигурации и другие проблемы безопасности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 сетевых служб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Проверка настроек сетевых служб, таких как SSH, FTP, и HTTP-серверов, на предмет уязвимостей и неправильных конфигураций. Использование инструментов, таких как Nmap или OpenVAS, для сканирования портов и уязвимостей</a:t>
            </a:r>
            <a:r>
              <a:rPr kumimoji="0" lang="ru-RU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kumimoji="0" lang="LID4096" altLang="LID4096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межсетевого экрана (firewall)</a:t>
            </a:r>
            <a:r>
              <a:rPr kumimoji="0" lang="LID4096" altLang="LID4096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Настройка iptables или nftables для контроля входящего и исходящего трафика, ограничения доступа к определенным портам и IP-адресам и предотвращения несанкционированного доступа</a:t>
            </a:r>
            <a:endParaRPr kumimoji="0" lang="ru-RU" altLang="LID4096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93702-9C29-4D17-B122-394F8A08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1" y="194838"/>
            <a:ext cx="5122521" cy="73519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Metasploit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D764EC-4CA6-4E63-9875-EDFA523F6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8958" y="1362319"/>
            <a:ext cx="6406083" cy="34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9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D0B26-C930-4C62-B0D1-E61AC35C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449" y="82412"/>
            <a:ext cx="5891632" cy="74204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FFC000"/>
                </a:solidFill>
              </a:rPr>
              <a:t>Безопасность сетевых соединений</a:t>
            </a:r>
            <a:endParaRPr lang="LID4096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CC01-FF70-416C-9EB5-340CFA2C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476531"/>
            <a:ext cx="8634334" cy="347213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шифрования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Использование протоколов, таких как TLS/SSL для шифрования данных, передаваемых по сети, а также настройка VPN для защиты удаленного доступа.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доступом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Реализация политик безопасности для управления доступом к сетевым ресурсам, включая аутентификацию, авторизацию и учет учетных записей.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патчинг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Регулярное обновление операционной системы и приложений для устранения известных уязвимостей.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осведомленность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Проведение обучения для пользователей и администраторов о лучших практиках безопасности и потенциальных угрозах.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9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64A41-BCA5-4227-8808-223EBE80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Nmap (Network Mapper)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4D031-8B95-4133-878C-709C0669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358180"/>
            <a:ext cx="8769246" cy="3672928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Nmap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(Network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мощный инструмент с открытым исходным кодом для исследования сети и проверки безопасности. Он широко используется сетевыми администраторами и специалистами по безопасности для сканирования сетевых портов, определения служб, запущенных на удаленных хостах, и выявления уязвимостей.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8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A6821-A8B9-4FF4-9534-AC3543DF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Nmap (Network Mapper)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527E0-639C-422F-9F81-7635221CE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42" y="1275734"/>
            <a:ext cx="8424849" cy="37384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Основные характеристики </a:t>
            </a:r>
            <a:r>
              <a:rPr lang="ru-RU" b="1" dirty="0" err="1"/>
              <a:t>Nmap</a:t>
            </a:r>
            <a:r>
              <a:rPr lang="ru-RU" b="1" dirty="0"/>
              <a:t>: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/>
              <a:t>Сканирование портов:</a:t>
            </a:r>
            <a:r>
              <a:rPr lang="ru-RU" dirty="0"/>
              <a:t> </a:t>
            </a:r>
            <a:r>
              <a:rPr lang="ru-RU" dirty="0" err="1"/>
              <a:t>Nmap</a:t>
            </a:r>
            <a:r>
              <a:rPr lang="ru-RU" dirty="0"/>
              <a:t> позволяет определять открытые порты на удаленных хостах, что помогает в выявлении потенциальных точек входа для атак.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Определение служб и версий:</a:t>
            </a:r>
            <a:r>
              <a:rPr lang="ru-RU" dirty="0"/>
              <a:t> </a:t>
            </a:r>
            <a:r>
              <a:rPr lang="ru-RU" dirty="0" err="1"/>
              <a:t>Nmap</a:t>
            </a:r>
            <a:r>
              <a:rPr lang="ru-RU" dirty="0"/>
              <a:t> может определять какие службы запущены на открытых портах и их версии. Это помогает выявлять уязвимости в устаревших или небезопасных версиях программного обеспечения.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Определение операционных систем:</a:t>
            </a:r>
            <a:r>
              <a:rPr lang="ru-RU" dirty="0"/>
              <a:t> </a:t>
            </a:r>
            <a:r>
              <a:rPr lang="ru-RU" dirty="0" err="1"/>
              <a:t>Nmap</a:t>
            </a:r>
            <a:r>
              <a:rPr lang="ru-RU" dirty="0"/>
              <a:t> способен определять операционные системы удаленных хостов на основе характеристик их сетевых стеков.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Сканирование без установления соединения:</a:t>
            </a:r>
            <a:r>
              <a:rPr lang="ru-RU" dirty="0"/>
              <a:t> </a:t>
            </a:r>
            <a:r>
              <a:rPr lang="ru-RU" dirty="0" err="1"/>
              <a:t>Nmap</a:t>
            </a:r>
            <a:r>
              <a:rPr lang="ru-RU" dirty="0"/>
              <a:t> предлагает различные методы сканирования, включая сканирование без установления полноценного TCP-соединения, что позволяет проводить сканирование более скрытно.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Фильтрация и сортировка результатов:</a:t>
            </a:r>
            <a:r>
              <a:rPr lang="ru-RU" dirty="0"/>
              <a:t> </a:t>
            </a:r>
            <a:r>
              <a:rPr lang="ru-RU" dirty="0" err="1"/>
              <a:t>Nmap</a:t>
            </a:r>
            <a:r>
              <a:rPr lang="ru-RU" dirty="0"/>
              <a:t> предоставляет множество опций для фильтрации и сортировки результатов сканирования, что облегчает анализ данных.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Скрипты </a:t>
            </a:r>
            <a:r>
              <a:rPr lang="ru-RU" b="1" dirty="0" err="1"/>
              <a:t>Nmap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Nmap</a:t>
            </a:r>
            <a:r>
              <a:rPr lang="ru-RU" dirty="0"/>
              <a:t> имеет мощную систему скриптов (</a:t>
            </a:r>
            <a:r>
              <a:rPr lang="ru-RU" dirty="0" err="1"/>
              <a:t>Nmap</a:t>
            </a:r>
            <a:r>
              <a:rPr lang="ru-RU" dirty="0"/>
              <a:t> </a:t>
            </a:r>
            <a:r>
              <a:rPr lang="ru-RU" dirty="0" err="1"/>
              <a:t>Scripting</a:t>
            </a:r>
            <a:r>
              <a:rPr lang="ru-RU" dirty="0"/>
              <a:t> Engine, NSE), которая позволяет расширять его функциональность за счет выполнения различных задач, таких как обнаружение уязвимостей, автоматизация задач безопасности и т.д.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3670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53A81-3B37-4B0C-BCB3-BDB44B68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02941"/>
            <a:ext cx="8246070" cy="763526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Nmap (Network Mapper)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433B1-843A-4C02-890B-078D64418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Сканирование портов является одной из функций </a:t>
            </a:r>
            <a:r>
              <a:rPr lang="ru-RU" sz="2400" dirty="0" err="1"/>
              <a:t>Nmap</a:t>
            </a:r>
            <a:r>
              <a:rPr lang="ru-RU" sz="2400" dirty="0"/>
              <a:t>, в которой инструмент определяет состояние портов на активных хостах в сети. Статус портов может быть открытым, фильтрованным или закрытым. Итак, запустите </a:t>
            </a:r>
            <a:r>
              <a:rPr lang="ru-RU" sz="2400" dirty="0" err="1"/>
              <a:t>Nmap</a:t>
            </a:r>
            <a:r>
              <a:rPr lang="ru-RU" sz="2400" dirty="0"/>
              <a:t>. Добавьте необходимые переключатели в соответствии с типом сканирования, чтобы инициировать скан.</a:t>
            </a:r>
          </a:p>
          <a:p>
            <a:endParaRPr lang="LID4096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1F3064-FC2D-4710-96C9-8219D200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2" y="4065444"/>
            <a:ext cx="66031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nmap -sS 192.168.0.1-192.168.0.52</a:t>
            </a:r>
            <a:r>
              <a:rPr kumimoji="0" lang="LID4096" altLang="LID4096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ID4096" altLang="LID4096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D2041-A454-4B4A-89DA-45A9AD1E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05" y="103398"/>
            <a:ext cx="8246070" cy="763526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Nmap (Network Mapper)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25621-6D7B-447A-BC23-9BE3F4CE1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463112"/>
            <a:ext cx="8515153" cy="3485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Эта команда запускает </a:t>
            </a:r>
            <a:r>
              <a:rPr lang="ru-RU" dirty="0" err="1"/>
              <a:t>Nmap</a:t>
            </a:r>
            <a:r>
              <a:rPr lang="ru-RU" dirty="0"/>
              <a:t> в типе сканирования TCP SYN (-</a:t>
            </a:r>
            <a:r>
              <a:rPr lang="ru-RU" dirty="0" err="1"/>
              <a:t>sS</a:t>
            </a:r>
            <a:r>
              <a:rPr lang="ru-RU" dirty="0"/>
              <a:t>) и сканирует заданный диапазон IP-адресов на наличие активных хостов и служб.</a:t>
            </a:r>
          </a:p>
          <a:p>
            <a:r>
              <a:rPr lang="ru-RU" b="1" dirty="0"/>
              <a:t>Типы состояния порта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Открытый</a:t>
            </a:r>
            <a:r>
              <a:rPr lang="ru-RU" dirty="0"/>
              <a:t>: статус открыто означает, что данный порт открыт и на нем активно запущена служба.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Отфильтрованный</a:t>
            </a:r>
            <a:r>
              <a:rPr lang="ru-RU" dirty="0"/>
              <a:t>: статус отфильтрованный означает, что соответствующий порт может быть скрыт за брандмауэром, и его статус остается неизвестным.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Закрытый</a:t>
            </a:r>
            <a:r>
              <a:rPr lang="ru-RU" dirty="0"/>
              <a:t>: закрытое состояние означает, что данный порт закрыт на хост-компьютере.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8569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2D112-A120-49AA-9C0E-A2B992DF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Сканирование </a:t>
            </a:r>
            <a:r>
              <a:rPr lang="en-US" dirty="0">
                <a:solidFill>
                  <a:srgbClr val="FFC000"/>
                </a:solidFill>
              </a:rPr>
              <a:t>TCP Connect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53CEA-9DD4-40C8-BA36-57D7D9305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1371599"/>
            <a:ext cx="8816340" cy="3577063"/>
          </a:xfrm>
        </p:spPr>
        <p:txBody>
          <a:bodyPr/>
          <a:lstStyle/>
          <a:p>
            <a:r>
              <a:rPr lang="ru-RU" b="1" dirty="0"/>
              <a:t>Сканирование</a:t>
            </a:r>
            <a:r>
              <a:rPr lang="ru-RU" dirty="0"/>
              <a:t> TCP Connect использует концепцию полного трехстороннего квитирования, чтобы определить, открыт ли данный порт, отфильтрован или закрыт в соответствии с полученным ответом. </a:t>
            </a:r>
            <a:r>
              <a:rPr lang="ru-RU" dirty="0" err="1"/>
              <a:t>Nmap</a:t>
            </a:r>
            <a:r>
              <a:rPr lang="ru-RU" dirty="0"/>
              <a:t> отправляет пакет TCP-запроса на каждый указанный порт и определяет статус порта по полученному ответу. 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6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BAB65-9BBC-428C-8B01-9B817B7F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Сканирование </a:t>
            </a:r>
            <a:r>
              <a:rPr lang="en-US" dirty="0">
                <a:solidFill>
                  <a:srgbClr val="FFC000"/>
                </a:solidFill>
              </a:rPr>
              <a:t>TCP Connect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2B509-6CA6-45A1-BAB5-A5466B98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42" y="1362837"/>
            <a:ext cx="8572377" cy="358582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 сути, это означает, что если </a:t>
            </a:r>
            <a:r>
              <a:rPr lang="ru-RU" dirty="0" err="1"/>
              <a:t>Nmap</a:t>
            </a:r>
            <a:r>
              <a:rPr lang="ru-RU" dirty="0"/>
              <a:t> отправляет TCP-запрос на закрытый порт с установленным флагом SYN, то он получает TCP-пакет с установленным флагом сброса с целевого сервера. Это сообщает </a:t>
            </a:r>
            <a:r>
              <a:rPr lang="ru-RU" dirty="0" err="1"/>
              <a:t>Nmap</a:t>
            </a:r>
            <a:r>
              <a:rPr lang="ru-RU" dirty="0"/>
              <a:t>, что указанный порт «закрыт».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противном случае, если порт действительно «открыт», то </a:t>
            </a:r>
            <a:r>
              <a:rPr lang="ru-RU" dirty="0" err="1"/>
              <a:t>Nmap</a:t>
            </a:r>
            <a:r>
              <a:rPr lang="ru-RU" dirty="0"/>
              <a:t> получает ответ с установленными флагами SYN / ACK в ответ на пакет, отправленный </a:t>
            </a:r>
            <a:r>
              <a:rPr lang="ru-RU" dirty="0" err="1"/>
              <a:t>Nmap</a:t>
            </a:r>
            <a:r>
              <a:rPr lang="ru-RU" dirty="0"/>
              <a:t> с установленным флагом SYN.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Третья возможность заключается в том, что если порт фильтруется, большинство брандмауэров сервера настроены на просто удаление входящих пакетов. </a:t>
            </a:r>
            <a:r>
              <a:rPr lang="ru-RU" dirty="0" err="1"/>
              <a:t>Nmap</a:t>
            </a:r>
            <a:r>
              <a:rPr lang="ru-RU" dirty="0"/>
              <a:t> не получает никакого ответа. По сути, это означает, что данный порт работает за брандмауэром.</a:t>
            </a:r>
          </a:p>
        </p:txBody>
      </p:sp>
    </p:spTree>
    <p:extLst>
      <p:ext uri="{BB962C8B-B14F-4D97-AF65-F5344CB8AC3E}">
        <p14:creationId xmlns:p14="http://schemas.microsoft.com/office/powerpoint/2010/main" val="296639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Microsoft Office PowerPoint</Application>
  <PresentationFormat>Экран (16:9)</PresentationFormat>
  <Paragraphs>69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Calibri</vt:lpstr>
      <vt:lpstr>Times New Roman</vt:lpstr>
      <vt:lpstr>Office Theme</vt:lpstr>
      <vt:lpstr>Лекция 12 Анализ безопасности сетевых соединений в ОС Linux Старший преподаватель: Карюкин В.И.</vt:lpstr>
      <vt:lpstr>Безопасность сетевых соединений</vt:lpstr>
      <vt:lpstr>Безопасность сетевых соединений</vt:lpstr>
      <vt:lpstr>Nmap (Network Mapper)</vt:lpstr>
      <vt:lpstr>Nmap (Network Mapper)</vt:lpstr>
      <vt:lpstr>Nmap (Network Mapper)</vt:lpstr>
      <vt:lpstr>Nmap (Network Mapper)</vt:lpstr>
      <vt:lpstr>Сканирование TCP Connect</vt:lpstr>
      <vt:lpstr>Сканирование TCP Connect</vt:lpstr>
      <vt:lpstr>Сканирование TCP Connect</vt:lpstr>
      <vt:lpstr>Сканирование TCP SYN (-sS)</vt:lpstr>
      <vt:lpstr>Сканирование TCP SYN (-sS)</vt:lpstr>
      <vt:lpstr>Сканирование TCP SYN (-sS)</vt:lpstr>
      <vt:lpstr>UDP-сканирование (-sU)</vt:lpstr>
      <vt:lpstr>UDP-сканирование (-sU)</vt:lpstr>
      <vt:lpstr>UDP-сканирование (-sU)</vt:lpstr>
      <vt:lpstr>Metasploit</vt:lpstr>
      <vt:lpstr>Metasploit</vt:lpstr>
      <vt:lpstr>Metasploit</vt:lpstr>
      <vt:lpstr>Metasploit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2024-04-09T10:47:41Z</dcterms:modified>
</cp:coreProperties>
</file>